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4630400" cy="8229600"/>
  <p:notesSz cx="8229600" cy="14630400"/>
  <p:embeddedFontLst>
    <p:embeddedFont>
      <p:font typeface="Barlow Bold" panose="020B0604020202020204" charset="0"/>
      <p:bold r:id="rId21"/>
    </p:embeddedFont>
    <p:embeddedFont>
      <p:font typeface="Montserrat" panose="000005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8FF"/>
    <a:srgbClr val="5E1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3BACE-00B3-40C0-8D99-9B8AA2C60420}" v="1" dt="2025-02-03T00:43:49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Bhagchandani" userId="c21efe40-0412-4d04-b9ac-112075b08ba1" providerId="ADAL" clId="{49A3BACE-00B3-40C0-8D99-9B8AA2C60420}"/>
    <pc:docChg chg="modSld modShowInfo">
      <pc:chgData name="Aditya Bhagchandani" userId="c21efe40-0412-4d04-b9ac-112075b08ba1" providerId="ADAL" clId="{49A3BACE-00B3-40C0-8D99-9B8AA2C60420}" dt="2025-02-03T00:49:03.372" v="255" actId="2744"/>
      <pc:docMkLst>
        <pc:docMk/>
      </pc:docMkLst>
      <pc:sldChg chg="modSp mod">
        <pc:chgData name="Aditya Bhagchandani" userId="c21efe40-0412-4d04-b9ac-112075b08ba1" providerId="ADAL" clId="{49A3BACE-00B3-40C0-8D99-9B8AA2C60420}" dt="2025-02-03T00:46:45.593" v="252" actId="20577"/>
        <pc:sldMkLst>
          <pc:docMk/>
          <pc:sldMk cId="0" sldId="257"/>
        </pc:sldMkLst>
        <pc:spChg chg="mod">
          <ac:chgData name="Aditya Bhagchandani" userId="c21efe40-0412-4d04-b9ac-112075b08ba1" providerId="ADAL" clId="{49A3BACE-00B3-40C0-8D99-9B8AA2C60420}" dt="2025-02-03T00:46:30.836" v="246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6:45.593" v="252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ditya Bhagchandani" userId="c21efe40-0412-4d04-b9ac-112075b08ba1" providerId="ADAL" clId="{49A3BACE-00B3-40C0-8D99-9B8AA2C60420}" dt="2025-02-03T00:42:49.024" v="13" actId="20577"/>
        <pc:sldMkLst>
          <pc:docMk/>
          <pc:sldMk cId="0" sldId="263"/>
        </pc:sldMkLst>
        <pc:spChg chg="mod">
          <ac:chgData name="Aditya Bhagchandani" userId="c21efe40-0412-4d04-b9ac-112075b08ba1" providerId="ADAL" clId="{49A3BACE-00B3-40C0-8D99-9B8AA2C60420}" dt="2025-02-03T00:42:29.245" v="1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2:49.024" v="13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2:46.812" v="12" actId="20577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Aditya Bhagchandani" userId="c21efe40-0412-4d04-b9ac-112075b08ba1" providerId="ADAL" clId="{49A3BACE-00B3-40C0-8D99-9B8AA2C60420}" dt="2025-02-03T00:45:20.398" v="212" actId="1035"/>
        <pc:sldMkLst>
          <pc:docMk/>
          <pc:sldMk cId="0" sldId="270"/>
        </pc:sldMkLst>
        <pc:spChg chg="mod">
          <ac:chgData name="Aditya Bhagchandani" userId="c21efe40-0412-4d04-b9ac-112075b08ba1" providerId="ADAL" clId="{49A3BACE-00B3-40C0-8D99-9B8AA2C60420}" dt="2025-02-03T00:45:16.597" v="205" actId="1035"/>
          <ac:spMkLst>
            <pc:docMk/>
            <pc:sldMk cId="0" sldId="270"/>
            <ac:spMk id="3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4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5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6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7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8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9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11" creationId="{00000000-0000-0000-0000-000000000000}"/>
          </ac:spMkLst>
        </pc:spChg>
        <pc:spChg chg="mod">
          <ac:chgData name="Aditya Bhagchandani" userId="c21efe40-0412-4d04-b9ac-112075b08ba1" providerId="ADAL" clId="{49A3BACE-00B3-40C0-8D99-9B8AA2C60420}" dt="2025-02-03T00:43:35.417" v="48" actId="1036"/>
          <ac:spMkLst>
            <pc:docMk/>
            <pc:sldMk cId="0" sldId="270"/>
            <ac:spMk id="12" creationId="{00000000-0000-0000-0000-000000000000}"/>
          </ac:spMkLst>
        </pc:spChg>
        <pc:spChg chg="add mod">
          <ac:chgData name="Aditya Bhagchandani" userId="c21efe40-0412-4d04-b9ac-112075b08ba1" providerId="ADAL" clId="{49A3BACE-00B3-40C0-8D99-9B8AA2C60420}" dt="2025-02-03T00:45:20.398" v="212" actId="1035"/>
          <ac:spMkLst>
            <pc:docMk/>
            <pc:sldMk cId="0" sldId="270"/>
            <ac:spMk id="42" creationId="{EFB8E9FD-E716-894B-2B9A-0E0A0859BB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2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name </a:t>
            </a:r>
          </a:p>
          <a:p>
            <a:r>
              <a:rPr lang="en-US" dirty="0"/>
              <a:t>My name major </a:t>
            </a:r>
          </a:p>
          <a:p>
            <a:r>
              <a:rPr lang="en-US" dirty="0" err="1"/>
              <a:t>Supervisiers</a:t>
            </a:r>
            <a:r>
              <a:rPr lang="en-US" dirty="0"/>
              <a:t>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model format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results and say lowest </a:t>
            </a:r>
            <a:r>
              <a:rPr lang="en-US" dirty="0" err="1"/>
              <a:t>perfoming</a:t>
            </a:r>
            <a:r>
              <a:rPr lang="en-US" dirty="0"/>
              <a:t> is potholes 67%6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point Quantization</a:t>
            </a:r>
          </a:p>
          <a:p>
            <a:r>
              <a:rPr lang="en-US" dirty="0"/>
              <a:t>Pruning unstructured with threshold</a:t>
            </a:r>
          </a:p>
          <a:p>
            <a:r>
              <a:rPr lang="en-US" dirty="0" err="1"/>
              <a:t>Knowledege</a:t>
            </a:r>
            <a:r>
              <a:rPr lang="en-US" dirty="0"/>
              <a:t> distillation applied to reduce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results </a:t>
            </a:r>
          </a:p>
          <a:p>
            <a:r>
              <a:rPr lang="en-US" dirty="0"/>
              <a:t>75.9 </a:t>
            </a:r>
          </a:p>
          <a:p>
            <a:r>
              <a:rPr lang="en-US" dirty="0"/>
              <a:t>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types of cracks but focus on these </a:t>
            </a:r>
          </a:p>
          <a:p>
            <a:r>
              <a:rPr lang="en-US" dirty="0"/>
              <a:t>All cracks form into potholes </a:t>
            </a:r>
          </a:p>
          <a:p>
            <a:r>
              <a:rPr lang="en-US" dirty="0"/>
              <a:t>Which makes economic impact such as </a:t>
            </a:r>
            <a:r>
              <a:rPr lang="en-US" dirty="0" err="1"/>
              <a:t>uk</a:t>
            </a:r>
            <a:r>
              <a:rPr lang="en-US" dirty="0"/>
              <a:t> report </a:t>
            </a:r>
          </a:p>
          <a:p>
            <a:r>
              <a:rPr lang="en-US" dirty="0"/>
              <a:t>That’s not the only case </a:t>
            </a:r>
          </a:p>
          <a:p>
            <a:r>
              <a:rPr lang="en-US" dirty="0"/>
              <a:t>Life </a:t>
            </a:r>
            <a:r>
              <a:rPr lang="en-US" dirty="0" err="1"/>
              <a:t>threathing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</a:p>
          <a:p>
            <a:r>
              <a:rPr lang="en-US" dirty="0"/>
              <a:t>Large models</a:t>
            </a:r>
          </a:p>
          <a:p>
            <a:r>
              <a:rPr lang="en-US" dirty="0"/>
              <a:t>Low diversity</a:t>
            </a:r>
          </a:p>
          <a:p>
            <a:r>
              <a:rPr lang="en-US" dirty="0"/>
              <a:t>Low amount </a:t>
            </a:r>
          </a:p>
          <a:p>
            <a:r>
              <a:rPr lang="en-US" dirty="0"/>
              <a:t>Not a good performance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089A-D765-51AD-7292-816CFC9F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7E4B0-F19B-E7FA-A39C-7A4050ED3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F002C-FFB3-3E4E-5E83-50B92B165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9516-1663-5B8E-344B-3D2C37410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8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 models because of their well document and ease of use</a:t>
            </a:r>
          </a:p>
          <a:p>
            <a:r>
              <a:rPr lang="en-US" dirty="0"/>
              <a:t>Yolo v3 tiny and yolov7 because mainly implemented </a:t>
            </a:r>
            <a:r>
              <a:rPr lang="en-US" dirty="0" err="1"/>
              <a:t>yolos</a:t>
            </a:r>
            <a:r>
              <a:rPr lang="en-US" dirty="0"/>
              <a:t> except 4 also</a:t>
            </a:r>
          </a:p>
          <a:p>
            <a:r>
              <a:rPr lang="en-US" dirty="0"/>
              <a:t>11 series released in 2024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truth over all truth </a:t>
            </a:r>
          </a:p>
          <a:p>
            <a:r>
              <a:rPr lang="en-US" dirty="0"/>
              <a:t>Precision truth over all detected truth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vadi/Road-Damage-Detectio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6094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Road Surface Deterioration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11285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ITS, AI, and IoT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8309" y="4288393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Aditya Prakash Bhagchandani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Robotics And Automation Engineering Major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 the Supervision of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Amr Talaat</a:t>
            </a:r>
            <a:endParaRPr lang="en-US" sz="1700" dirty="0"/>
          </a:p>
        </p:txBody>
      </p:sp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D4AAD68B-4DA4-B215-332C-3E5E04B986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91" y="116517"/>
            <a:ext cx="3429479" cy="151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751">
        <p159:morph option="byObject"/>
      </p:transition>
    </mc:Choice>
    <mc:Fallback xmlns="">
      <p:transition spd="slow" advTm="1575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209" y="565904"/>
            <a:ext cx="7396043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20209" y="1313140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Different Formats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9" y="2191583"/>
            <a:ext cx="3771900" cy="22650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0209" y="4688086"/>
            <a:ext cx="397109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OBB FORMAT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82" y="2191583"/>
            <a:ext cx="3451027" cy="21451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0888" y="4688086"/>
            <a:ext cx="403681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FORMAT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290" y="2191583"/>
            <a:ext cx="3968353" cy="22308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47290" y="4653915"/>
            <a:ext cx="417790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Seg FORMAT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20209" y="5323597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Hardware 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20209" y="5970583"/>
            <a:ext cx="131899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GPU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RTX 3050ti (Laptop Edition) 4 GB dedicated memory, TDP of 75w and with CUDA enabled.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20209" y="6371823"/>
            <a:ext cx="131899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16GB.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20209" y="6773064"/>
            <a:ext cx="131899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Processor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Intel i7 12th Gen H-Series (Laptop Edition).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0209" y="7174305"/>
            <a:ext cx="131899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System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Windows 11.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2D5AF-6285-7DCB-F2FB-3786D0604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AE136B1C-F73D-8239-2029-1A9C81FC9E7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774">
        <p159:morph option="byObject"/>
      </p:transition>
    </mc:Choice>
    <mc:Fallback xmlns="">
      <p:transition spd="slow" advTm="1277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27565"/>
            <a:ext cx="778644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4080867"/>
            <a:ext cx="4154567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58309" y="4622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5108496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all models for minimum cycle to select the best one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37798" y="3755827"/>
            <a:ext cx="4154686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37798" y="42973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2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7798" y="4783455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Extended training with the selected model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717405" y="3430905"/>
            <a:ext cx="4154686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9717405" y="39724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7405" y="4458533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pruning for optimization.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0A066-9DEC-1D04-C1D1-B9A830D9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3" name="Picture 12" descr="A yellow and black logo&#10;&#10;Description automatically generated">
            <a:extLst>
              <a:ext uri="{FF2B5EF4-FFF2-40B4-BE49-F238E27FC236}">
                <a16:creationId xmlns:a16="http://schemas.microsoft.com/office/drawing/2014/main" id="{F07B0F09-050B-9398-6CB3-B4FCF1BB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">
        <p159:morph option="byObject"/>
      </p:transition>
    </mc:Choice>
    <mc:Fallback xmlns="">
      <p:transition spd="slow" advTm="4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36" y="588645"/>
            <a:ext cx="7672626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47236" y="1363861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7236" y="2035016"/>
            <a:ext cx="13135928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Cycle 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47236" y="2702004"/>
            <a:ext cx="131359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Darknet Models 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7236" y="3313628"/>
            <a:ext cx="13135928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47236" y="3947755"/>
            <a:ext cx="131359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 Model 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7236" y="4529376"/>
            <a:ext cx="131359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going through multiple YOLO model training tutorials 100 Epochs was found to be the suitable number of cycles.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7236" y="5110996"/>
            <a:ext cx="13135928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747236" y="5777984"/>
            <a:ext cx="13135928" cy="1862852"/>
          </a:xfrm>
          <a:prstGeom prst="roundRect">
            <a:avLst>
              <a:gd name="adj" fmla="val 103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54856" y="5785604"/>
            <a:ext cx="13123307" cy="6222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968573" y="5921216"/>
            <a:ext cx="17564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3159562" y="5921216"/>
            <a:ext cx="1752600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YOLOv3 Tiny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6740" y="5921216"/>
            <a:ext cx="1752600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Yolov7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533918" y="5921216"/>
            <a:ext cx="1752600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721096" y="5921216"/>
            <a:ext cx="1752600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YOLO11n-OBB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1908274" y="5921216"/>
            <a:ext cx="1756410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YOLO11n-Seg</a:t>
            </a:r>
            <a:endParaRPr lang="en-US" sz="2200" dirty="0"/>
          </a:p>
        </p:txBody>
      </p:sp>
      <p:sp>
        <p:nvSpPr>
          <p:cNvPr id="19" name="Shape 16"/>
          <p:cNvSpPr/>
          <p:nvPr/>
        </p:nvSpPr>
        <p:spPr>
          <a:xfrm>
            <a:off x="754856" y="6407825"/>
            <a:ext cx="13123307" cy="6126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968573" y="6543437"/>
            <a:ext cx="17564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Cycle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3159562" y="6543437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8000 Cycles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5346740" y="6543437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8000 Cycles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533918" y="6543437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8000 Cycles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721096" y="6543437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 Epochs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11908274" y="6543437"/>
            <a:ext cx="17564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 Epochs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754856" y="7020520"/>
            <a:ext cx="13123307" cy="6126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968573" y="7156133"/>
            <a:ext cx="17564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mAP50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3159562" y="7156133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36.57%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5346740" y="7156133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41.23%</a:t>
            </a:r>
            <a:endParaRPr lang="en-US" sz="1650" dirty="0"/>
          </a:p>
        </p:txBody>
      </p:sp>
      <p:sp>
        <p:nvSpPr>
          <p:cNvPr id="30" name="Text 27"/>
          <p:cNvSpPr/>
          <p:nvPr/>
        </p:nvSpPr>
        <p:spPr>
          <a:xfrm>
            <a:off x="7533918" y="7156133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56.95%</a:t>
            </a:r>
            <a:endParaRPr lang="en-US" sz="1650" dirty="0"/>
          </a:p>
        </p:txBody>
      </p:sp>
      <p:sp>
        <p:nvSpPr>
          <p:cNvPr id="31" name="Text 28"/>
          <p:cNvSpPr/>
          <p:nvPr/>
        </p:nvSpPr>
        <p:spPr>
          <a:xfrm>
            <a:off x="9721096" y="7156133"/>
            <a:ext cx="175260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67.34%</a:t>
            </a:r>
            <a:endParaRPr lang="en-US" sz="1650" dirty="0"/>
          </a:p>
        </p:txBody>
      </p:sp>
      <p:sp>
        <p:nvSpPr>
          <p:cNvPr id="32" name="Text 29"/>
          <p:cNvSpPr/>
          <p:nvPr/>
        </p:nvSpPr>
        <p:spPr>
          <a:xfrm>
            <a:off x="11908274" y="7156133"/>
            <a:ext cx="17564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47.27%</a:t>
            </a:r>
            <a:endParaRPr lang="en-US" sz="16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976B368-2F39-E731-9E28-99419FA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34" name="Picture 33" descr="A yellow and black logo&#10;&#10;Description automatically generated">
            <a:extLst>
              <a:ext uri="{FF2B5EF4-FFF2-40B4-BE49-F238E27FC236}">
                <a16:creationId xmlns:a16="http://schemas.microsoft.com/office/drawing/2014/main" id="{ABE23CC3-4038-7F8C-B785-507703E7BD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BA2CDE-3B8C-CCFB-AE45-718D22920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397" y="3179087"/>
            <a:ext cx="5877745" cy="52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7">
        <p159:morph option="byObject"/>
      </p:transition>
    </mc:Choice>
    <mc:Fallback xmlns="">
      <p:transition spd="slow" advTm="197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33118"/>
            <a:ext cx="778644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2163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2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36294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Selected 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277910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YOLO11n-OBB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19525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Cycle 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61140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Trained for 450 Epochs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902756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444371"/>
            <a:ext cx="55899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mAP50 score of 76.89% was achieved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51" y="2190631"/>
            <a:ext cx="6995041" cy="4662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13F59-7E24-1042-0F2E-CF4DAC3E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2CF2E0DC-3C46-1EDC-9B8F-01D7351B496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4">
        <p159:morph option="byObject"/>
      </p:transition>
    </mc:Choice>
    <mc:Fallback xmlns="">
      <p:transition spd="slow" advTm="50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0597"/>
            <a:ext cx="778644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757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9542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Techniques Applied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446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Threshold-Based Pruning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Removes less significant weights based on predefined thresholds.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96707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Layer-Wise Pruning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Selectively prunes entire layers to enhance efficiency.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8951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Sequential Pruning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Ensures pruning does not disrupt network architecture.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8119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Distillation Loss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Helps retain knowledge from the original model while pruning.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4023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928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pruning at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and 80%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3366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Saved optimized model for benchmarking on edge devices.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9122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0F507B-6379-37A5-FBB3-FBA69E65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5" name="Picture 14" descr="A yellow and black logo&#10;&#10;Description automatically generated">
            <a:extLst>
              <a:ext uri="{FF2B5EF4-FFF2-40B4-BE49-F238E27FC236}">
                <a16:creationId xmlns:a16="http://schemas.microsoft.com/office/drawing/2014/main" id="{CDD9702B-4D4F-FA3D-7860-2D25625E38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56E11315-E9D4-818F-7EBD-C2CA25BB54E5}"/>
              </a:ext>
            </a:extLst>
          </p:cNvPr>
          <p:cNvSpPr/>
          <p:nvPr/>
        </p:nvSpPr>
        <p:spPr>
          <a:xfrm>
            <a:off x="758308" y="2305427"/>
            <a:ext cx="9065629" cy="35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Taken an inspiration from CSDN Blog by the user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数学人学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regarding pruning YOLO11 model.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4">
        <p159:morph option="byObject"/>
      </p:transition>
    </mc:Choice>
    <mc:Fallback xmlns="">
      <p:transition spd="slow" advTm="33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533043"/>
            <a:ext cx="6967180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78418" y="1237059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8418" y="1846540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8" y="2592586"/>
            <a:ext cx="5726430" cy="38165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8418" y="6627138"/>
            <a:ext cx="6400324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Pruned at 80%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278" y="2592586"/>
            <a:ext cx="5726430" cy="38165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59278" y="6627138"/>
            <a:ext cx="6400324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Pruned at 90%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78418" y="7407235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689A8-7FCB-2F7E-5540-87418F2CF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ECDEFAE3-3961-78E1-CF1F-C8EB516BC25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4">
        <p159:morph option="byObject"/>
      </p:transition>
    </mc:Choice>
    <mc:Fallback xmlns="">
      <p:transition spd="slow" advTm="25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6532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Benchmarking 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483539"/>
            <a:ext cx="5337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purpose of benchmarking is to get FPS of the model and also the real life mAP50 score.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80043"/>
            <a:ext cx="5337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Details</a:t>
            </a:r>
            <a:r>
              <a:rPr lang="en-US" sz="2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8309" y="4008336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Device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Raspberry Pi 5.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430769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8GB.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853203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Storage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32GB.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75637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Supply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5V, 5A adapter.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698071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System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Ubuntu 24.04 LTS.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6239686"/>
            <a:ext cx="533757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Benchmark Method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58309" y="6867979"/>
            <a:ext cx="5337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test part of the dataset section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7290412"/>
            <a:ext cx="5337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are exported in multiple formats and benchmarked 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632138" y="1835229"/>
            <a:ext cx="7247453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6632138" y="2463522"/>
            <a:ext cx="72474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Export Format for each model is selected for comparison based on FPS.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6632138" y="3400663"/>
            <a:ext cx="7247453" cy="3542348"/>
          </a:xfrm>
          <a:prstGeom prst="roundRect">
            <a:avLst>
              <a:gd name="adj" fmla="val 55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6639758" y="3408283"/>
            <a:ext cx="7232213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856690" y="3545800"/>
            <a:ext cx="15395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Name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837057" y="3545800"/>
            <a:ext cx="12102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488097" y="3545800"/>
            <a:ext cx="5022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FPS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1431072" y="3545800"/>
            <a:ext cx="10287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mAP50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2900541" y="3545800"/>
            <a:ext cx="7548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6639758" y="4030027"/>
            <a:ext cx="7232213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856690" y="4167545"/>
            <a:ext cx="15395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YOLO11n-OBB Original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8837057" y="4167545"/>
            <a:ext cx="12102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NCNN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0488097" y="4167545"/>
            <a:ext cx="5022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9.56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11431072" y="4167545"/>
            <a:ext cx="10287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75.50%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12900541" y="4167545"/>
            <a:ext cx="7548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1.80%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6639758" y="4998482"/>
            <a:ext cx="7232213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6856690" y="5135999"/>
            <a:ext cx="15395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YOLO11n-OBB 90%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8837057" y="5135999"/>
            <a:ext cx="12102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NCNN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10488097" y="5135999"/>
            <a:ext cx="5022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1431072" y="5135999"/>
            <a:ext cx="10287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74.60%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12900541" y="5135999"/>
            <a:ext cx="7548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1.84%</a:t>
            </a:r>
            <a:endParaRPr lang="en-US" sz="1700" dirty="0"/>
          </a:p>
        </p:txBody>
      </p:sp>
      <p:sp>
        <p:nvSpPr>
          <p:cNvPr id="34" name="Shape 32"/>
          <p:cNvSpPr/>
          <p:nvPr/>
        </p:nvSpPr>
        <p:spPr>
          <a:xfrm>
            <a:off x="6639758" y="5966936"/>
            <a:ext cx="7232213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6856690" y="6104453"/>
            <a:ext cx="15395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YOLO11n-OBB 80%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8837057" y="6104453"/>
            <a:ext cx="12102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OpenVINO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10488097" y="6104453"/>
            <a:ext cx="5022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12.5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11431072" y="6104453"/>
            <a:ext cx="10287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74.50%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2900541" y="6104453"/>
            <a:ext cx="7548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1.84%</a:t>
            </a:r>
            <a:endParaRPr lang="en-US" sz="17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A41134-7B01-D0F6-60FF-9F891B64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41" name="Picture 40" descr="A yellow and black logo&#10;&#10;Description automatically generated">
            <a:extLst>
              <a:ext uri="{FF2B5EF4-FFF2-40B4-BE49-F238E27FC236}">
                <a16:creationId xmlns:a16="http://schemas.microsoft.com/office/drawing/2014/main" id="{CC3C71E3-84DF-3480-8F7F-6C7A86C4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EFB8E9FD-E716-894B-2B9A-0E0A0859BB63}"/>
              </a:ext>
            </a:extLst>
          </p:cNvPr>
          <p:cNvSpPr/>
          <p:nvPr/>
        </p:nvSpPr>
        <p:spPr>
          <a:xfrm>
            <a:off x="750809" y="2312340"/>
            <a:ext cx="5337572" cy="9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minimum FPS of 9 is need to be applicable for real life using while noting FOV of the dash cam is 2 M and speed is under 60 KM/H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4">
        <p159:morph option="byObject"/>
      </p:transition>
    </mc:Choice>
    <mc:Fallback xmlns="">
      <p:transition spd="slow" advTm="24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5845"/>
            <a:ext cx="516802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207621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72034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the benchmarked models are suitable for real life application on edge devices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894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are trained on diverse and large dataset 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91191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YOLO11n-OBB pruned at 80 percent shows improvement of 30.75% percent in FPS while loss of 1.32% in accuracy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07621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Work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87139" y="272034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Pruning &amp; Quantization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Additional pruning techniques and weight quantization can be explored to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reduce model size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FPS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83619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Detection Capabilities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Expand the dataset to include more weather conditions and night vison.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79053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IoT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Deploy the optimized model on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city infrastructure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reporting of road conditions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municipal authorities.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906388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Benchmarking Methods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Creating a standardized benchmarking dataset for accurate comparison and standard hardware with real life system implemented for more accurate results in accuracy and performance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6F7113-910A-4D6B-2FC1-948ED110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3" name="Picture 12" descr="A yellow and black logo&#10;&#10;Description automatically generated">
            <a:extLst>
              <a:ext uri="{FF2B5EF4-FFF2-40B4-BE49-F238E27FC236}">
                <a16:creationId xmlns:a16="http://schemas.microsoft.com/office/drawing/2014/main" id="{131916AB-6C33-EFD0-1739-938E9CE425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3">
        <p159:morph option="byObject"/>
      </p:transition>
    </mc:Choice>
    <mc:Fallback xmlns="">
      <p:transition spd="slow" advTm="25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3919"/>
            <a:ext cx="6302693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For Your Time 
Any Questions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242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2146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the references and materials regarding the project and presentation are available on this GitHub repo.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051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Yuvadi/Road-Damage-Detection: Bsc. Thesis on Road surface deterioration detection using AI, ITS and IoT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39270"/>
            <a:ext cx="2472690" cy="24726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67257" y="4590455"/>
            <a:ext cx="101123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BEDAC-F611-768E-F358-5A21CAEB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B80DE000-C759-C783-26E3-24BFD7DC3EF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3364" y="123173"/>
            <a:ext cx="4046637" cy="1787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7">
        <p159:morph option="byObject"/>
      </p:transition>
    </mc:Choice>
    <mc:Fallback xmlns="">
      <p:transition spd="slow" advTm="22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656" y="529233"/>
            <a:ext cx="9009606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Road Surface Deterioration &amp; its Impact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3656" y="1450896"/>
            <a:ext cx="25325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Cracks: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73656" y="2055971"/>
            <a:ext cx="13283089" cy="2378393"/>
          </a:xfrm>
          <a:prstGeom prst="roundRect">
            <a:avLst>
              <a:gd name="adj" fmla="val 72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681276" y="2063591"/>
            <a:ext cx="13267849" cy="23631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34" y="2186583"/>
            <a:ext cx="2601516" cy="150935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3681" y="3811310"/>
            <a:ext cx="29283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Longitudinal Cracks (D00) Source: Engineering Discoveries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217" y="2186583"/>
            <a:ext cx="2508885" cy="14167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94453" y="3718679"/>
            <a:ext cx="292453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Transverse Cracks (D10) 
Source: ResearchGate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2186583"/>
            <a:ext cx="2598063" cy="14851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11415" y="3787140"/>
            <a:ext cx="292453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Alligator Cracks (D20) 
Source: Preventive Maintenance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377" y="2186583"/>
            <a:ext cx="2601516" cy="14292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8377" y="3731181"/>
            <a:ext cx="29283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Potholes (D40) 
Source: DePaula Chevrolet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73656" y="4843224"/>
            <a:ext cx="276344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Threat to Life and Safety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673656" y="5352098"/>
            <a:ext cx="640675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According to the Road Accident Report for the year 2022 released by Ministry of Transport in India.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73656" y="6141244"/>
            <a:ext cx="640675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Accidents due to potholes have increased by 22.6%
Deaths due to potholes have increased by 25.3%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7557611" y="4843224"/>
            <a:ext cx="272879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on The Economy 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557611" y="5352098"/>
            <a:ext cx="640675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House of Common Library Report in UK found: 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557611" y="5833229"/>
            <a:ext cx="6406753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20% of carriageway maintenance budgets are assigned to immediate repairs. Which increases when cracks become potholes.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557611" y="6930390"/>
            <a:ext cx="640675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Enormous backlog of repairs to potholes during 2022/23, estimated at close to £968.9 million.</a:t>
            </a:r>
            <a:endParaRPr lang="en-US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584E3B-1CD0-3E47-4805-5F66FE685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23" name="Picture 22" descr="A yellow and black logo&#10;&#10;Description automatically generated">
            <a:extLst>
              <a:ext uri="{FF2B5EF4-FFF2-40B4-BE49-F238E27FC236}">
                <a16:creationId xmlns:a16="http://schemas.microsoft.com/office/drawing/2014/main" id="{89C1AC37-A607-814F-CDBF-F7B361AE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302">
        <p159:morph option="byObject"/>
      </p:transition>
    </mc:Choice>
    <mc:Fallback xmlns="">
      <p:transition spd="slow" advTm="11230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405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Existing Solutions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011680"/>
            <a:ext cx="3034665" cy="3793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225" y="60757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Inspections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561892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Time-consuming, inconsistent, and expensive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011680"/>
            <a:ext cx="3034784" cy="3793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9931" y="60758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Laser-based Imaging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6562011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but requires expensive equipment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011680"/>
            <a:ext cx="3034784" cy="3793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9637" y="60758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Sensors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6562011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Relies on maintenance and calibration of vehicles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011680"/>
            <a:ext cx="3034784" cy="3793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29342" y="60758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AI-Based Approaches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6562011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Promising but requires further research </a:t>
            </a: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EEF97E-B2C3-6BBF-3E76-97CAFD0D2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3172CFF6-43BF-BCBA-D717-DEBCDEADD77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4576">
        <p159:morph option="byObject"/>
      </p:transition>
    </mc:Choice>
    <mc:Fallback xmlns="">
      <p:transition spd="slow" advTm="19457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63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88773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41427" y="1960364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1887736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Lightweight  Machine Learning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2730103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Trained on diverse and large dataset and optimized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188773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349597" y="1960364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1887736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Dashcam &amp; Edge Computing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2730103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Installation and retro fit.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188773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796463" y="196036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18877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2373868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and reports road deterioration to authorities.</a:t>
            </a:r>
            <a:endParaRPr lang="en-US" sz="17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57" y="3667244"/>
            <a:ext cx="11739086" cy="3955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5B7BC-2C70-ECB0-6684-822E53BE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7" name="Picture 16" descr="A yellow and black logo&#10;&#10;Description automatically generated">
            <a:extLst>
              <a:ext uri="{FF2B5EF4-FFF2-40B4-BE49-F238E27FC236}">
                <a16:creationId xmlns:a16="http://schemas.microsoft.com/office/drawing/2014/main" id="{10B52116-9A11-62E4-451C-7836046FD3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303">
        <p159:morph option="byObject"/>
      </p:transition>
    </mc:Choice>
    <mc:Fallback xmlns="">
      <p:transition spd="slow" advTm="10630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2C6AA-F86D-B9D3-03BA-A00B840B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FFE69B0-F555-EFE2-1C0C-4EB57DAFBC3C}"/>
              </a:ext>
            </a:extLst>
          </p:cNvPr>
          <p:cNvSpPr/>
          <p:nvPr/>
        </p:nvSpPr>
        <p:spPr>
          <a:xfrm>
            <a:off x="673656" y="529233"/>
            <a:ext cx="9009606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Solutions</a:t>
            </a:r>
            <a:endParaRPr lang="en-US" sz="39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8CF88A2-9556-1A48-5EE6-7227B06B31BC}"/>
              </a:ext>
            </a:extLst>
          </p:cNvPr>
          <p:cNvSpPr/>
          <p:nvPr/>
        </p:nvSpPr>
        <p:spPr>
          <a:xfrm>
            <a:off x="673656" y="1450896"/>
            <a:ext cx="25325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998FF"/>
                </a:solidFill>
                <a:latin typeface="Barlow Bold" pitchFamily="34" charset="0"/>
              </a:rPr>
              <a:t>Overview:</a:t>
            </a:r>
            <a:endParaRPr lang="en-US" sz="19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0F392D-8C9E-C69B-1562-BF252F8E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23" name="Picture 22" descr="A yellow and black logo&#10;&#10;Description automatically generated">
            <a:extLst>
              <a:ext uri="{FF2B5EF4-FFF2-40B4-BE49-F238E27FC236}">
                <a16:creationId xmlns:a16="http://schemas.microsoft.com/office/drawing/2014/main" id="{2246BAE5-067A-99C3-DC45-00A3A95ED6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7903E49-49E2-C016-BA4C-D241D7757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936" y="1767364"/>
            <a:ext cx="10992528" cy="3704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B0171-50B5-091C-7AA4-5ABCBA11F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320" y="6087026"/>
            <a:ext cx="1800000" cy="18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CE8873-D903-CA53-4F05-9BDF4BEBC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7123" y="6076827"/>
            <a:ext cx="1800000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0EBE2E-5421-266C-72B7-B761580C6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837" y="6087026"/>
            <a:ext cx="1800000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2859B2-EB1A-9D58-DED1-7D585FE42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7517" y="6087026"/>
            <a:ext cx="1800000" cy="180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EA5933-272A-82B5-D2F0-E64E4610AECE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2699837" y="6987026"/>
            <a:ext cx="1837680" cy="0"/>
          </a:xfrm>
          <a:prstGeom prst="straightConnector1">
            <a:avLst/>
          </a:prstGeom>
          <a:ln w="76200">
            <a:solidFill>
              <a:srgbClr val="5E14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439D5E-08A1-36BB-F2DD-91E8CED6F0DC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6337517" y="6987026"/>
            <a:ext cx="1804803" cy="0"/>
          </a:xfrm>
          <a:prstGeom prst="straightConnector1">
            <a:avLst/>
          </a:prstGeom>
          <a:ln w="76200">
            <a:solidFill>
              <a:srgbClr val="5E14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B0E091-369D-AC7B-9D84-BF3AA409F73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9942320" y="6976827"/>
            <a:ext cx="1804803" cy="10199"/>
          </a:xfrm>
          <a:prstGeom prst="straightConnector1">
            <a:avLst/>
          </a:prstGeom>
          <a:ln w="76200">
            <a:solidFill>
              <a:srgbClr val="5E14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80B64D-EB31-88D7-9434-32985379E831}"/>
              </a:ext>
            </a:extLst>
          </p:cNvPr>
          <p:cNvSpPr txBox="1"/>
          <p:nvPr/>
        </p:nvSpPr>
        <p:spPr>
          <a:xfrm>
            <a:off x="2617986" y="6206529"/>
            <a:ext cx="2001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98FF"/>
                </a:solidFill>
              </a:rPr>
              <a:t>Gray scaled</a:t>
            </a:r>
          </a:p>
          <a:p>
            <a:pPr algn="ctr"/>
            <a:r>
              <a:rPr lang="en-US" sz="2000" b="1" dirty="0">
                <a:solidFill>
                  <a:srgbClr val="9998FF"/>
                </a:solidFill>
              </a:rPr>
              <a:t>640 by 640 Pixels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53FD12-FE88-64E0-249D-ACD8A75F52BC}"/>
              </a:ext>
            </a:extLst>
          </p:cNvPr>
          <p:cNvSpPr txBox="1"/>
          <p:nvPr/>
        </p:nvSpPr>
        <p:spPr>
          <a:xfrm>
            <a:off x="6607215" y="6176381"/>
            <a:ext cx="1273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98FF"/>
                </a:solidFill>
              </a:rPr>
              <a:t>Model </a:t>
            </a:r>
          </a:p>
          <a:p>
            <a:pPr algn="ctr"/>
            <a:r>
              <a:rPr lang="en-US" sz="2000" b="1" dirty="0">
                <a:solidFill>
                  <a:srgbClr val="9998FF"/>
                </a:solidFill>
              </a:rPr>
              <a:t>Prediction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C52956-94B6-396F-65ED-7801C7E56195}"/>
              </a:ext>
            </a:extLst>
          </p:cNvPr>
          <p:cNvSpPr txBox="1"/>
          <p:nvPr/>
        </p:nvSpPr>
        <p:spPr>
          <a:xfrm>
            <a:off x="9955415" y="6172884"/>
            <a:ext cx="1791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998FF"/>
                </a:solidFill>
              </a:rPr>
              <a:t>Non-Maximum</a:t>
            </a:r>
          </a:p>
          <a:p>
            <a:pPr algn="ctr"/>
            <a:r>
              <a:rPr lang="en-US" sz="2000" b="1" dirty="0">
                <a:solidFill>
                  <a:srgbClr val="9998FF"/>
                </a:solidFill>
              </a:rPr>
              <a:t>Suppression</a:t>
            </a:r>
          </a:p>
        </p:txBody>
      </p:sp>
    </p:spTree>
    <p:extLst>
      <p:ext uri="{BB962C8B-B14F-4D97-AF65-F5344CB8AC3E}">
        <p14:creationId xmlns:p14="http://schemas.microsoft.com/office/powerpoint/2010/main" val="167078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302">
        <p159:morph option="byObject"/>
      </p:transition>
    </mc:Choice>
    <mc:Fallback>
      <p:transition spd="slow" advTm="11230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9823"/>
            <a:ext cx="4677728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 of the Day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429941"/>
            <a:ext cx="22860" cy="6309836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515993" y="1818323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115235" y="1629847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265491" y="1689497"/>
            <a:ext cx="9941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625929" y="1607582"/>
            <a:ext cx="271164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&amp; Model Selection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492305" y="2706886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115235" y="2518410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236559" y="2578060"/>
            <a:ext cx="15716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292822" y="2496145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Metrics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292822" y="2895005"/>
            <a:ext cx="57154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515993" y="3506629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7115235" y="3318153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239417" y="3377803"/>
            <a:ext cx="15156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2344698" y="3295888"/>
            <a:ext cx="399288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and optimizing the final model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7492305" y="4306491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7115235" y="4118015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230249" y="4177665"/>
            <a:ext cx="16978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292822" y="4095750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Benchmarking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8292822" y="4494609"/>
            <a:ext cx="57154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6515993" y="5106353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Shape 21"/>
          <p:cNvSpPr/>
          <p:nvPr/>
        </p:nvSpPr>
        <p:spPr>
          <a:xfrm>
            <a:off x="7115235" y="4917877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7239536" y="4977527"/>
            <a:ext cx="15132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3998714" y="4895612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622102" y="5294471"/>
            <a:ext cx="57154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7492305" y="5906214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8" name="Shape 26"/>
          <p:cNvSpPr/>
          <p:nvPr/>
        </p:nvSpPr>
        <p:spPr>
          <a:xfrm>
            <a:off x="7115235" y="5717738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7239774" y="5777389"/>
            <a:ext cx="15073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8292822" y="5695474"/>
            <a:ext cx="265021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8292822" y="6094333"/>
            <a:ext cx="57154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6515993" y="6706076"/>
            <a:ext cx="622102" cy="22860"/>
          </a:xfrm>
          <a:prstGeom prst="roundRect">
            <a:avLst>
              <a:gd name="adj" fmla="val 6998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3" name="Shape 31"/>
          <p:cNvSpPr/>
          <p:nvPr/>
        </p:nvSpPr>
        <p:spPr>
          <a:xfrm>
            <a:off x="7115235" y="6517600"/>
            <a:ext cx="399931" cy="399931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7245489" y="6577251"/>
            <a:ext cx="13930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</a:t>
            </a:r>
            <a:endParaRPr lang="en-US" sz="2200" dirty="0"/>
          </a:p>
        </p:txBody>
      </p:sp>
      <p:sp>
        <p:nvSpPr>
          <p:cNvPr id="35" name="Text 33"/>
          <p:cNvSpPr/>
          <p:nvPr/>
        </p:nvSpPr>
        <p:spPr>
          <a:xfrm>
            <a:off x="3173016" y="6495336"/>
            <a:ext cx="316456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 Link for the References</a:t>
            </a:r>
            <a:endParaRPr lang="en-US" sz="1800" dirty="0"/>
          </a:p>
        </p:txBody>
      </p:sp>
      <p:sp>
        <p:nvSpPr>
          <p:cNvPr id="36" name="Text 34"/>
          <p:cNvSpPr/>
          <p:nvPr/>
        </p:nvSpPr>
        <p:spPr>
          <a:xfrm>
            <a:off x="622102" y="6894195"/>
            <a:ext cx="57154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672BC-598B-F152-D0CF-89998F27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38" name="Picture 37" descr="A yellow and black logo&#10;&#10;Description automatically generated">
            <a:extLst>
              <a:ext uri="{FF2B5EF4-FFF2-40B4-BE49-F238E27FC236}">
                <a16:creationId xmlns:a16="http://schemas.microsoft.com/office/drawing/2014/main" id="{5BA1470F-FD87-6B49-785B-25159859E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794">
        <p159:morph option="byObject"/>
      </p:transition>
    </mc:Choice>
    <mc:Fallback xmlns="">
      <p:transition spd="slow" advTm="3779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515064"/>
            <a:ext cx="5714524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&amp; Model Selection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55558" y="1412081"/>
            <a:ext cx="246447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55558" y="2169438"/>
            <a:ext cx="684442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RDD2022  provide by Crowd Sensing based Road Damage Detection challenge (CRDDC’2022)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8" y="2979182"/>
            <a:ext cx="6208195" cy="47353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64567" y="2169438"/>
            <a:ext cx="601777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Pothole Dataset V8 for Detection by DenisG04 on Kaggle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964567" y="2637473"/>
            <a:ext cx="601777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 7767 Images annotate for potholes. 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964567" y="3105507"/>
            <a:ext cx="60177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and Electronic Department, Stelllenbosch University, 2015 Dataset.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964567" y="3873103"/>
            <a:ext cx="601777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pothole images from RDD2022 dataset.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964567" y="4341138"/>
            <a:ext cx="601777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multiple YouTube Videos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964567" y="5125694"/>
            <a:ext cx="601777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Dataset: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964567" y="5593728"/>
            <a:ext cx="60177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Both datasets were merged in the case of duplicates the RDD2022 files were taken.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964567" y="6258335"/>
            <a:ext cx="60177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is split into three parts randomly:
(80%) Train, (10%) Valid, (10%) Test</a:t>
            </a:r>
          </a:p>
        </p:txBody>
      </p:sp>
      <p:sp>
        <p:nvSpPr>
          <p:cNvPr id="14" name="Text 11"/>
          <p:cNvSpPr/>
          <p:nvPr/>
        </p:nvSpPr>
        <p:spPr>
          <a:xfrm>
            <a:off x="655558" y="7416760"/>
            <a:ext cx="1331928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B98672-43CC-2D52-731E-A8E6B57CA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1C224EAA-9283-4BC3-0ECD-54CFD057A2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1643E56E-4358-F635-CE02-2213491A5C5E}"/>
              </a:ext>
            </a:extLst>
          </p:cNvPr>
          <p:cNvSpPr/>
          <p:nvPr/>
        </p:nvSpPr>
        <p:spPr>
          <a:xfrm>
            <a:off x="7964567" y="6867927"/>
            <a:ext cx="6017776" cy="93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images are resized to 640 by 640 pixels and grayscale.</a:t>
            </a: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the annotations are formatted according to each model's requirement.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394">
        <p159:morph option="byObject"/>
      </p:transition>
    </mc:Choice>
    <mc:Fallback xmlns="">
      <p:transition spd="slow" advTm="4439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8663"/>
            <a:ext cx="66105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&amp; Model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26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58309" y="3407450"/>
            <a:ext cx="13113782" cy="3133487"/>
          </a:xfrm>
          <a:prstGeom prst="roundRect">
            <a:avLst>
              <a:gd name="adj" fmla="val 62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65929" y="3415070"/>
            <a:ext cx="13101161" cy="6312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82742" y="355258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170039" y="3552587"/>
            <a:ext cx="1742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YOLOv3 Tiny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3526" y="3552587"/>
            <a:ext cx="1742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Yolov7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37013" y="3552587"/>
            <a:ext cx="1742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720501" y="3552587"/>
            <a:ext cx="17427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YOLO11n-OBB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903988" y="3552587"/>
            <a:ext cx="17465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YOLO11n-Seg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65929" y="4046339"/>
            <a:ext cx="13101161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982742" y="4183856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3170039" y="4183856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8.848 million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353526" y="4183856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36.9 million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7013" y="4183856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2.6 million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720501" y="4183856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2.7 million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1903988" y="4183856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2.9 million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4668083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982742" y="4805601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FLOPs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3170039" y="4805601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5.582 GFLOPs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3526" y="4805601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104.7 GFLOPS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7013" y="4805601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6.5 GFLOPs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720501" y="4805601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17.2 GFLOPs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1903988" y="4805601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10.4 GFLOPs</a:t>
            </a:r>
            <a:endParaRPr lang="en-US" sz="1700" dirty="0"/>
          </a:p>
        </p:txBody>
      </p:sp>
      <p:sp>
        <p:nvSpPr>
          <p:cNvPr id="26" name="Shape 24"/>
          <p:cNvSpPr/>
          <p:nvPr/>
        </p:nvSpPr>
        <p:spPr>
          <a:xfrm>
            <a:off x="765929" y="5289828"/>
            <a:ext cx="13101161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982742" y="542734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COCO mAP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3170039" y="542734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35.9%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5353526" y="542734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51.4%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7537013" y="542734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39.5%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9720501" y="542734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39.5%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1903988" y="542734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38.9%</a:t>
            </a:r>
            <a:endParaRPr lang="en-US" sz="1700" dirty="0"/>
          </a:p>
        </p:txBody>
      </p:sp>
      <p:sp>
        <p:nvSpPr>
          <p:cNvPr id="33" name="Shape 31"/>
          <p:cNvSpPr/>
          <p:nvPr/>
        </p:nvSpPr>
        <p:spPr>
          <a:xfrm>
            <a:off x="765929" y="5911572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982742" y="604908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3170039" y="604908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Darknet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5353526" y="604908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Darknet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7537013" y="604908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9720501" y="604908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1903988" y="604908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PyTorch</a:t>
            </a:r>
            <a:endParaRPr lang="en-US" sz="17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4A78D4-7515-5FB3-2B3F-951F0765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41" name="Picture 40" descr="A yellow and black logo&#10;&#10;Description automatically generated">
            <a:extLst>
              <a:ext uri="{FF2B5EF4-FFF2-40B4-BE49-F238E27FC236}">
                <a16:creationId xmlns:a16="http://schemas.microsoft.com/office/drawing/2014/main" id="{D4D8BC2E-2E49-1DCA-9290-8795F5F5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1522">
        <p159:morph option="byObject"/>
      </p:transition>
    </mc:Choice>
    <mc:Fallback xmlns="">
      <p:transition spd="slow" advTm="10152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819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95820"/>
            <a:ext cx="79108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Mean Average Precision at 50% IoU (mAP50 ) - Accuracy Metric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476976"/>
            <a:ext cx="13113782" cy="91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8309" y="36671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Precision (AP)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 Area under the curve of PR graph. It summarizes the precision and recall at different thresholds.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2575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(R)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The ratio of true positive detections to the total number of actual positives (true positives + false negatives)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48479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(P)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The ratio of true positive detections to the total number of positive detections (true positives + false positives). 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4384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IoU (Intersection over Union)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Percentage of the overlap of predicated and actual bounding box.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110049"/>
            <a:ext cx="59250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Frames Per Second (FPS) - Performance Metric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8309" y="6791206"/>
            <a:ext cx="1311378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AB22E-6913-37C8-A576-ECB8215B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9" y="7800915"/>
            <a:ext cx="1758462" cy="428685"/>
          </a:xfrm>
          <a:prstGeom prst="rect">
            <a:avLst/>
          </a:prstGeom>
        </p:spPr>
      </p:pic>
      <p:pic>
        <p:nvPicPr>
          <p:cNvPr id="14" name="Picture 13" descr="A yellow and black logo&#10;&#10;Description automatically generated">
            <a:extLst>
              <a:ext uri="{FF2B5EF4-FFF2-40B4-BE49-F238E27FC236}">
                <a16:creationId xmlns:a16="http://schemas.microsoft.com/office/drawing/2014/main" id="{7BF15DB0-6FA4-2FD7-1855-96C2246D57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077" y="88429"/>
            <a:ext cx="1996093" cy="881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CB0A0-E7F5-5D56-2221-4F270E170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082" y="6791206"/>
            <a:ext cx="7164042" cy="1136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94A2F6-972A-CCAD-E841-757F95C76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789" y="2204034"/>
            <a:ext cx="3172268" cy="12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6306">
        <p159:morph option="byObject"/>
      </p:transition>
    </mc:Choice>
    <mc:Fallback xmlns="">
      <p:transition spd="slow" advTm="7630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1332</Words>
  <Application>Microsoft Office PowerPoint</Application>
  <PresentationFormat>Custom</PresentationFormat>
  <Paragraphs>268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Bhagchandani</cp:lastModifiedBy>
  <cp:revision>4</cp:revision>
  <dcterms:created xsi:type="dcterms:W3CDTF">2025-02-03T00:05:06Z</dcterms:created>
  <dcterms:modified xsi:type="dcterms:W3CDTF">2025-02-03T12:37:28Z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2025-02-03T00:41:49Z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8c05367e-bb47-43ac-8b35-6261dd774d60</vt:lpwstr>
  </property>
  <property fmtid="{D5CDD505-2E9C-101B-9397-08002B2CF9AE}" pid="7" name="MSIP_Label_defa4170-0d19-0005-0004-bc88714345d2_ActionId">
    <vt:lpwstr>604dec0f-368e-4725-89c6-e0e2cfd6b12a</vt:lpwstr>
  </property>
  <property fmtid="{D5CDD505-2E9C-101B-9397-08002B2CF9AE}" pid="8" name="MSIP_Label_defa4170-0d19-0005-0004-bc88714345d2_ContentBits">
    <vt:lpwstr>0</vt:lpwstr>
  </property>
</Properties>
</file>